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31" r:id="rId6"/>
    <p:sldMasterId id="2147483755" r:id="rId7"/>
    <p:sldMasterId id="2147483767" r:id="rId8"/>
    <p:sldMasterId id="2147483779" r:id="rId9"/>
  </p:sldMasterIdLst>
  <p:notesMasterIdLst>
    <p:notesMasterId r:id="rId30"/>
  </p:notesMasterIdLst>
  <p:sldIdLst>
    <p:sldId id="295" r:id="rId10"/>
    <p:sldId id="259" r:id="rId11"/>
    <p:sldId id="262" r:id="rId12"/>
    <p:sldId id="265" r:id="rId13"/>
    <p:sldId id="268" r:id="rId14"/>
    <p:sldId id="283" r:id="rId15"/>
    <p:sldId id="286" r:id="rId16"/>
    <p:sldId id="289" r:id="rId17"/>
    <p:sldId id="292" r:id="rId18"/>
    <p:sldId id="298" r:id="rId19"/>
    <p:sldId id="301" r:id="rId20"/>
    <p:sldId id="304" r:id="rId21"/>
    <p:sldId id="307" r:id="rId22"/>
    <p:sldId id="271" r:id="rId23"/>
    <p:sldId id="274" r:id="rId24"/>
    <p:sldId id="277" r:id="rId25"/>
    <p:sldId id="280" r:id="rId26"/>
    <p:sldId id="316" r:id="rId27"/>
    <p:sldId id="319" r:id="rId28"/>
    <p:sldId id="310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181D2-B1A2-4D7C-9A44-65FCE25E0497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AACD7-2C58-4B45-A4CA-A09AB5EBD85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058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ACD7-2C58-4B45-A4CA-A09AB5EBD854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132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32F309-B1EF-4E64-9F38-7CC5798529EA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E2E70D-7E7F-4837-BF1F-155F376F48F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2D550F-28A9-4E30-922B-E251D82FF4A4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502153-305C-4D72-8DF7-2F096F86C204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E5E0D4-CD71-4561-A40F-2C183B11E761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0AD1245-C7C7-4787-9828-E0FA1DFDABF6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AFA64F7-1A48-4312-B1C9-7FB84FDCF158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5A4A188-66B5-4CC5-B944-5157177B64C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F2031B2-ED7A-4C0F-BB08-71478AD76EC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5694CAD-F677-45C1-A25F-03BF0FFF8F1C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FECF5-4F61-1E29-40C6-C89BEE21A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79B3D5-C541-33A0-AE4E-0EE3B7F8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740D93-EA02-BC4C-5554-BC52F53C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83E31-E693-89E8-1B0B-E8FAC59C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6205FF-5278-C20B-7A84-6D1C7CF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F960578-32D4-4E97-BCCC-40C759A24BB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FAADD-86A8-6D11-E955-EBF09F2C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9A8C62-7A8C-EF56-F37B-ECD0CD712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D916E8-AB88-079C-F6DD-1FDDC6F8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976804-8FC4-4566-4A55-D9ECC6DF7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211D14-0868-867E-0EA9-189EF402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2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43F05-2DE1-30EF-DF98-8DD9A0AE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99708A-088D-A09B-C3E6-3C4463114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F06C3D-F98A-9A9B-F8F5-03F7A367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CE8B06-19F6-DFFA-22B3-B051D87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7C22AF-E9CF-B177-E6B3-AD7849476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4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204C0-0E23-6626-7E7F-D03C88CF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6AEE6-18DE-9ED5-6E9F-157D6BE21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AA59838-7503-96DF-CA60-35406CDF0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650C7-7869-4B31-52AC-A5004CBA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B9FD8E-35F0-C229-6BBC-1A17BF4C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AEB2F6-7224-3953-90E8-D30509CF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7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E4EE7-0700-E037-11EE-82FE4017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AC7DA8-3C87-10A8-017E-817E550C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825444-ACB2-B580-3560-489BBD98B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4F0E247-AE76-2362-3649-1318BAD9A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091074-796C-93EB-312D-B0AC6AC84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5AE651-FCBF-EEEE-2342-74EBF231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8CC0E9-CF82-87F8-6CBA-85936F48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A46B34-0020-F0F1-E674-18587A9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29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A836E-8A8C-9061-250A-B30123D1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509037-0A61-184B-A27F-EE10673F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1C8766-6780-FBAA-22FB-8A492767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B214A7-4DD0-4A14-355F-06E10277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31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A36D15-2588-05FB-7688-58D59E81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E1EDEB-2506-6C3A-062D-829C693A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444F34-A834-6FA4-7A65-40FEBADC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21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E57B3-56A2-BEA2-21A8-4289AA73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EED32E-4FDD-5713-E201-4401DF3B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18560-BD25-DD88-F0C0-6A12ADB35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79E9B7-8E44-BDC8-F353-97DE8061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8562CB-24AB-BE75-E6BF-26BCEB8A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E6D4E-7DAA-D549-C333-432E8343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3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70124C-552F-0325-E3D0-748D538D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D78674D-D99D-C482-1967-B69DA00AA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E13A67-FB3D-ED5D-87A7-D10170EFB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1464E0-79D8-4E84-2F01-40F7031F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60E067-2467-BDCA-4FC6-79E03D61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48C8-41F9-39AD-5999-942E7D3A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83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6200F-E51A-1CE7-1557-8CA670EF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E0B036-39E6-2087-FEC9-0222F222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DC220D-680C-053B-5953-FFF7AB7A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40F87-F667-4E8B-305E-1DC97493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0BD326-FBEB-FE8C-194B-C8FE1314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00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6FE48-4E74-16C8-6F36-86BD84205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236B40-027F-0F01-9E1C-26957DF4D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7E2D10-B4BA-9AE0-B3D7-276FFD70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85C92-96D4-A35E-9F39-2A2098C2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D34A08-AF97-B7CD-7469-9A744D0B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4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7EDD80-5488-A25E-CCC6-7783576E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56BD5-26DA-E197-6F87-98515C840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ADD485-C47B-EEC3-A744-EE2FD0017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7E2EB1-3476-4054-AF73-90D72BD97CA6}" type="datetimeFigureOut">
              <a:rPr lang="es-AR" smtClean="0"/>
              <a:t>3/11/2022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9F5AC-E0CD-AED6-CF2D-31546CFB3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76F1E0-5A6B-B9EE-CB4B-58CC6A84F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3F410E-91EC-4F91-AC87-48729EB776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0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48E15D8F-CC22-562D-F280-0C17DE696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 t="2515" r="9794" b="-2461"/>
          <a:stretch>
            <a:fillRect/>
          </a:stretch>
        </p:blipFill>
        <p:spPr>
          <a:xfrm>
            <a:off x="6912865" y="187579"/>
            <a:ext cx="5279136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F473EED-C955-1280-A348-686E002A5B53}"/>
              </a:ext>
            </a:extLst>
          </p:cNvPr>
          <p:cNvSpPr txBox="1"/>
          <p:nvPr/>
        </p:nvSpPr>
        <p:spPr>
          <a:xfrm>
            <a:off x="320354" y="29997"/>
            <a:ext cx="935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800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Trabajo Conceptual </a:t>
            </a:r>
            <a:r>
              <a:rPr lang="es-ES" sz="4800" b="1" i="1" u="sng" dirty="0" err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Nº</a:t>
            </a:r>
            <a:r>
              <a:rPr lang="es-ES" sz="4800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7200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1</a:t>
            </a:r>
            <a:endParaRPr lang="es-ES" sz="4800" b="1" i="1" u="sng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498741E-F9D0-7C1D-E9C0-C9ABC41D5D24}"/>
              </a:ext>
            </a:extLst>
          </p:cNvPr>
          <p:cNvSpPr txBox="1"/>
          <p:nvPr/>
        </p:nvSpPr>
        <p:spPr>
          <a:xfrm>
            <a:off x="323399" y="1230326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"/>
            <a:r>
              <a:rPr lang="es-AR" sz="4000" b="1" i="1" u="sng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Contenido:</a:t>
            </a:r>
          </a:p>
          <a:p>
            <a:pPr rtl="0" fontAlgn="b"/>
            <a:r>
              <a:rPr lang="es-AR" sz="3600" b="1" i="1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Desafíos culturales</a:t>
            </a:r>
          </a:p>
          <a:p>
            <a:pPr marL="0" rtl="0" eaLnBrk="1" fontAlgn="b" latinLnBrk="0" hangingPunct="1">
              <a:spcBef>
                <a:spcPct val="0"/>
              </a:spcBef>
              <a:spcAft>
                <a:spcPct val="0"/>
              </a:spcAft>
            </a:pPr>
            <a:r>
              <a:rPr lang="es-AR" sz="3200" b="1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Cuadrantes del </a:t>
            </a:r>
            <a:r>
              <a:rPr lang="es-AR" sz="3200" b="1" i="1" u="none" strike="noStrike" dirty="0" err="1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testing</a:t>
            </a:r>
            <a:endParaRPr lang="es-AR" sz="3200" b="1" i="1" u="none" strike="noStrike" dirty="0">
              <a:solidFill>
                <a:schemeClr val="accent1">
                  <a:lumMod val="75000"/>
                </a:schemeClr>
              </a:solidFill>
              <a:effectLst/>
              <a:latin typeface="Corbel" panose="020B0503020204020204" pitchFamily="34" charset="0"/>
            </a:endParaRPr>
          </a:p>
          <a:p>
            <a:pPr algn="ctr" rtl="0" fontAlgn="b"/>
            <a:endParaRPr lang="es-AR" sz="4400" b="1" i="1" dirty="0">
              <a:solidFill>
                <a:schemeClr val="accent1">
                  <a:lumMod val="50000"/>
                </a:schemeClr>
              </a:solidFill>
              <a:effectLst/>
              <a:latin typeface="Corbel" panose="020B05030202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8D3E048-5816-5920-0993-22A6DCD66949}"/>
              </a:ext>
            </a:extLst>
          </p:cNvPr>
          <p:cNvSpPr txBox="1"/>
          <p:nvPr/>
        </p:nvSpPr>
        <p:spPr>
          <a:xfrm>
            <a:off x="323399" y="3643472"/>
            <a:ext cx="68257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78355 - </a:t>
            </a:r>
            <a:r>
              <a:rPr lang="es-AR" sz="2800" b="1" i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Azulay</a:t>
            </a:r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, David</a:t>
            </a:r>
          </a:p>
          <a:p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83174 - Ferre Valderrama, Matias Antoni</a:t>
            </a:r>
          </a:p>
          <a:p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85180 - Hogne, Matias Javier</a:t>
            </a:r>
          </a:p>
          <a:p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52208 - </a:t>
            </a:r>
            <a:r>
              <a:rPr lang="es-AR" sz="2800" b="1" i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Doffo</a:t>
            </a:r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, Tamara</a:t>
            </a:r>
          </a:p>
          <a:p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69650 - </a:t>
            </a:r>
            <a:r>
              <a:rPr lang="es-AR" sz="2800" b="1" i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Sciarra</a:t>
            </a:r>
            <a:r>
              <a:rPr lang="es-AR" sz="2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, Martin</a:t>
            </a:r>
            <a:endParaRPr lang="es-AR" sz="9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endParaRPr lang="es-AR" sz="28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r>
              <a:rPr lang="es-AR" sz="2800" b="1" i="1" u="sng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Catedra: Ingeniería de Software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28F433-BEF1-B75E-743F-FD39B6BA5B2E}"/>
              </a:ext>
            </a:extLst>
          </p:cNvPr>
          <p:cNvSpPr txBox="1"/>
          <p:nvPr/>
        </p:nvSpPr>
        <p:spPr>
          <a:xfrm>
            <a:off x="314853" y="2901018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800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GRUPO 4 </a:t>
            </a:r>
            <a:r>
              <a:rPr lang="es-ES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y </a:t>
            </a:r>
            <a:r>
              <a:rPr lang="es-ES" sz="4800" b="1" i="1" u="sng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1</a:t>
            </a:r>
            <a:endParaRPr lang="es-AR" sz="4800" b="1" i="1" u="sng" dirty="0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42 -4.81481E-06 L -3.54167E-06 -4.81481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 flipH="1">
            <a:off x="-104010" y="-38100"/>
            <a:ext cx="10087413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80601F-B963-974D-2249-6A6EC18EBA21}"/>
              </a:ext>
            </a:extLst>
          </p:cNvPr>
          <p:cNvSpPr txBox="1"/>
          <p:nvPr/>
        </p:nvSpPr>
        <p:spPr>
          <a:xfrm>
            <a:off x="374939" y="2028615"/>
            <a:ext cx="58246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8800" b="1" i="1">
                <a:solidFill>
                  <a:schemeClr val="bg1"/>
                </a:solidFill>
                <a:latin typeface="Corbel" panose="020B0503020204020204" pitchFamily="34" charset="0"/>
              </a:rPr>
              <a:t>Celebramos el éxito</a:t>
            </a:r>
            <a:endParaRPr lang="es-AR" sz="8800" b="1" i="1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CC5A736A-B520-EB66-865E-9FBDDDA68A90}"/>
              </a:ext>
            </a:extLst>
          </p:cNvPr>
          <p:cNvSpPr/>
          <p:nvPr/>
        </p:nvSpPr>
        <p:spPr>
          <a:xfrm>
            <a:off x="6411315" y="1471105"/>
            <a:ext cx="3998777" cy="3915789"/>
          </a:xfrm>
          <a:prstGeom prst="flowChartConnector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2287" t="68" r="-693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0208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64 -0.01343 L 0.01068 -0.01736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16 -0.00139 L 3.75E-06 -2.22222E-06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1399032" y="-38100"/>
            <a:ext cx="10888217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91B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3B61AD-E3BA-7C6A-5483-A4554253C2C1}"/>
              </a:ext>
            </a:extLst>
          </p:cNvPr>
          <p:cNvSpPr txBox="1"/>
          <p:nvPr/>
        </p:nvSpPr>
        <p:spPr>
          <a:xfrm>
            <a:off x="5088718" y="1734306"/>
            <a:ext cx="6944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9600" b="1" i="1">
                <a:solidFill>
                  <a:schemeClr val="bg1"/>
                </a:solidFill>
                <a:latin typeface="Corbel" panose="020B0503020204020204" pitchFamily="34" charset="0"/>
              </a:rPr>
              <a:t>Manejo de expectativas</a:t>
            </a:r>
            <a:endParaRPr lang="es-AR" sz="280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3FC9612-26AA-CE9D-6E7C-7AF61C2F5D70}"/>
              </a:ext>
            </a:extLst>
          </p:cNvPr>
          <p:cNvSpPr/>
          <p:nvPr/>
        </p:nvSpPr>
        <p:spPr>
          <a:xfrm>
            <a:off x="672342" y="1106424"/>
            <a:ext cx="4539738" cy="464515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873" t="-313" r="-4269" b="1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87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79 -2.22222E-06 L 2.08333E-06 -2.22222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852 -0.03056 L 0.00169 -0.00926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 flipH="1">
            <a:off x="-104010" y="-38100"/>
            <a:ext cx="10087413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80601F-B963-974D-2249-6A6EC18EBA21}"/>
              </a:ext>
            </a:extLst>
          </p:cNvPr>
          <p:cNvSpPr txBox="1"/>
          <p:nvPr/>
        </p:nvSpPr>
        <p:spPr>
          <a:xfrm>
            <a:off x="49282" y="1332458"/>
            <a:ext cx="62087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8800" b="1" i="1">
                <a:solidFill>
                  <a:schemeClr val="bg1"/>
                </a:solidFill>
                <a:latin typeface="Corbel" panose="020B0503020204020204" pitchFamily="34" charset="0"/>
              </a:rPr>
              <a:t>Hablando el idioma del  Manager</a:t>
            </a:r>
            <a:endParaRPr lang="es-AR" sz="8800" b="1" i="1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CC5A736A-B520-EB66-865E-9FBDDDA68A90}"/>
              </a:ext>
            </a:extLst>
          </p:cNvPr>
          <p:cNvSpPr/>
          <p:nvPr/>
        </p:nvSpPr>
        <p:spPr>
          <a:xfrm>
            <a:off x="6411315" y="1471105"/>
            <a:ext cx="3998777" cy="3915789"/>
          </a:xfrm>
          <a:prstGeom prst="flowChartConnector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89985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64 -0.01343 L 0.01068 -0.01736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16 -0.00139 L 1.875E-06 -2.22222E-06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8550111" y="-38100"/>
            <a:ext cx="3737138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9008" r="-1155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3" name="Diagrama de flujo: datos 6">
            <a:extLst>
              <a:ext uri="{FF2B5EF4-FFF2-40B4-BE49-F238E27FC236}">
                <a16:creationId xmlns:a16="http://schemas.microsoft.com/office/drawing/2014/main" id="{E2F86A85-1C1D-78C3-7C4F-E37C1B18A55F}"/>
              </a:ext>
            </a:extLst>
          </p:cNvPr>
          <p:cNvSpPr/>
          <p:nvPr/>
        </p:nvSpPr>
        <p:spPr>
          <a:xfrm flipH="1">
            <a:off x="0" y="-19050"/>
            <a:ext cx="3737138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052" t="276" r="-125276" b="-2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E0FE22-F4F3-6794-7837-8C55CAEC81E2}"/>
              </a:ext>
            </a:extLst>
          </p:cNvPr>
          <p:cNvSpPr txBox="1"/>
          <p:nvPr/>
        </p:nvSpPr>
        <p:spPr>
          <a:xfrm>
            <a:off x="2919167" y="2459504"/>
            <a:ext cx="63536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6000" b="1" i="1">
                <a:solidFill>
                  <a:srgbClr val="353535"/>
                </a:solidFill>
                <a:latin typeface="Corbel" panose="020B0503020204020204" pitchFamily="34" charset="0"/>
              </a:rPr>
              <a:t>Cambio cultural para Manager</a:t>
            </a:r>
            <a:endParaRPr lang="es-AR" sz="6000" b="1" i="1">
              <a:solidFill>
                <a:srgbClr val="353535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302 0.00047 L 0.00286 0.00047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87 -0.00231 L -0.01485 0.0044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-0.43958 C -0.00352 -0.28889 -0.00312 -0.13819 -0.00286 0.01273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E80601F-B963-974D-2249-6A6EC18EBA21}"/>
              </a:ext>
            </a:extLst>
          </p:cNvPr>
          <p:cNvSpPr txBox="1"/>
          <p:nvPr/>
        </p:nvSpPr>
        <p:spPr>
          <a:xfrm>
            <a:off x="173354" y="2019138"/>
            <a:ext cx="4767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7200" b="1" i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Cuadrantes del testing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AAA5C65-92C7-FABB-B355-8AABC7230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94" y="1214356"/>
            <a:ext cx="6561909" cy="44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28 -0.00555 L 0.01015 -0.0037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5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24 -0.00093 L -0.00442 -0.00278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C2048F7-7AD0-37D5-84A3-9984F3FD8233}"/>
              </a:ext>
            </a:extLst>
          </p:cNvPr>
          <p:cNvSpPr txBox="1"/>
          <p:nvPr/>
        </p:nvSpPr>
        <p:spPr>
          <a:xfrm>
            <a:off x="475690" y="516709"/>
            <a:ext cx="6353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8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Cuadrante 1</a:t>
            </a:r>
            <a:endParaRPr lang="es-AR" sz="2400" dirty="0">
              <a:latin typeface="Corbel" panose="020B0503020204020204" pitchFamily="34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0" y="2009895"/>
            <a:ext cx="2019299" cy="201929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7" y="3146278"/>
            <a:ext cx="2872344" cy="247173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50" y="607398"/>
            <a:ext cx="2299855" cy="1581150"/>
          </a:xfrm>
          <a:prstGeom prst="rect">
            <a:avLst/>
          </a:prstGeom>
        </p:spPr>
      </p:pic>
      <p:sp>
        <p:nvSpPr>
          <p:cNvPr id="12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947179" y="5618016"/>
            <a:ext cx="2705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Pruebas </a:t>
            </a:r>
            <a:r>
              <a:rPr lang="es-ES" sz="36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unitarias</a:t>
            </a:r>
            <a:endParaRPr lang="es-ES" sz="24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4767261" y="4158106"/>
            <a:ext cx="27050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Se puede corregir rápidamente</a:t>
            </a:r>
          </a:p>
        </p:txBody>
      </p:sp>
      <p:sp>
        <p:nvSpPr>
          <p:cNvPr id="14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8538726" y="2188548"/>
            <a:ext cx="270509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Base del </a:t>
            </a:r>
            <a:r>
              <a:rPr lang="es-ES" sz="40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resto</a:t>
            </a:r>
            <a:r>
              <a:rPr lang="es-ES" sz="32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de las pruebas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350" y="4051086"/>
            <a:ext cx="2603090" cy="1733658"/>
          </a:xfrm>
          <a:prstGeom prst="rect">
            <a:avLst/>
          </a:prstGeom>
        </p:spPr>
      </p:pic>
      <p:sp>
        <p:nvSpPr>
          <p:cNvPr id="18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8347933" y="5744750"/>
            <a:ext cx="3389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0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Automatizar</a:t>
            </a:r>
            <a:endParaRPr lang="es-ES" sz="24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593 -0.04723 L -0.04921 -0.04862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9 0.00555 L -0.04297 0.004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828 -0.00278 L -1.66667E-06 -1.85185E-06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4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62 0.00139 L 1.875E-6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375 L 0.00547 0.2875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1111 L -0.00312 0.23889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1111 L -0.00313 0.23889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06 3.7037E-07 L 2.08333E-06 0.25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2207568" y="63288"/>
            <a:ext cx="83248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Cuadrante 2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1174279"/>
            <a:ext cx="3024188" cy="2302346"/>
          </a:xfrm>
          <a:prstGeom prst="rect">
            <a:avLst/>
          </a:prstGeom>
        </p:spPr>
      </p:pic>
      <p:sp>
        <p:nvSpPr>
          <p:cNvPr id="5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385761" y="3606119"/>
            <a:ext cx="31900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6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Pruebas</a:t>
            </a:r>
            <a:r>
              <a:rPr lang="es-ES" sz="24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4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funcionales</a:t>
            </a:r>
            <a:endParaRPr lang="es-ES" sz="24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35" y="1757513"/>
            <a:ext cx="2009775" cy="2009775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7706722" y="3796181"/>
            <a:ext cx="38375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0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Automatizado   –   Manual 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236" y="1841732"/>
            <a:ext cx="1822263" cy="1875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19" y="2636922"/>
            <a:ext cx="3231679" cy="2890838"/>
          </a:xfrm>
          <a:prstGeom prst="rect">
            <a:avLst/>
          </a:prstGeom>
        </p:spPr>
      </p:pic>
      <p:sp>
        <p:nvSpPr>
          <p:cNvPr id="10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3575817" y="5521077"/>
            <a:ext cx="3957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Comportamiento deseado por el cliente</a:t>
            </a:r>
          </a:p>
        </p:txBody>
      </p:sp>
    </p:spTree>
    <p:extLst>
      <p:ext uri="{BB962C8B-B14F-4D97-AF65-F5344CB8AC3E}">
        <p14:creationId xmlns:p14="http://schemas.microsoft.com/office/powerpoint/2010/main" val="9364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563 0.00139 L 2.08333E-7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1 -0.00139 L -3.125E-6 1.11022E-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81 -0.00278 L 2.29167E-06 -3.7037E-07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17136 0.00232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06 -2.59259E-06 L 0.12161 -0.00416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19306 L 0.00703 0.005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1.04167E-6 0.25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C2048F7-7AD0-37D5-84A3-9984F3FD8233}"/>
              </a:ext>
            </a:extLst>
          </p:cNvPr>
          <p:cNvSpPr txBox="1"/>
          <p:nvPr/>
        </p:nvSpPr>
        <p:spPr>
          <a:xfrm>
            <a:off x="1114425" y="523875"/>
            <a:ext cx="635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Cuadrante</a:t>
            </a:r>
            <a:r>
              <a:rPr lang="es-E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 3</a:t>
            </a:r>
            <a:endParaRPr lang="es-AR" dirty="0">
              <a:latin typeface="Corbel" panose="020B0503020204020204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6365"/>
            <a:ext cx="4048421" cy="310743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95" y="2585540"/>
            <a:ext cx="413959" cy="31004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50" y="2420213"/>
            <a:ext cx="640700" cy="640700"/>
          </a:xfrm>
          <a:prstGeom prst="rect">
            <a:avLst/>
          </a:prstGeom>
        </p:spPr>
      </p:pic>
      <p:sp>
        <p:nvSpPr>
          <p:cNvPr id="7" name="CuadroTexto 8">
            <a:extLst>
              <a:ext uri="{FF2B5EF4-FFF2-40B4-BE49-F238E27FC236}">
                <a16:creationId xmlns:a16="http://schemas.microsoft.com/office/drawing/2014/main" id="{BC2048F7-7AD0-37D5-84A3-9984F3FD8233}"/>
              </a:ext>
            </a:extLst>
          </p:cNvPr>
          <p:cNvSpPr txBox="1"/>
          <p:nvPr/>
        </p:nvSpPr>
        <p:spPr>
          <a:xfrm>
            <a:off x="1721499" y="2328557"/>
            <a:ext cx="436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b="1" dirty="0">
                <a:latin typeface="Corbel" panose="020B0503020204020204" pitchFamily="34" charset="0"/>
              </a:rPr>
              <a:t>-</a:t>
            </a:r>
            <a:endParaRPr lang="es-AR" sz="4000" b="1" dirty="0">
              <a:latin typeface="Corbel" panose="020B0503020204020204" pitchFamily="34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45" y="2682500"/>
            <a:ext cx="2992493" cy="2190750"/>
          </a:xfrm>
          <a:prstGeom prst="rect">
            <a:avLst/>
          </a:prstGeom>
        </p:spPr>
      </p:pic>
      <p:sp>
        <p:nvSpPr>
          <p:cNvPr id="10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4463947" y="4897615"/>
            <a:ext cx="3047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800" b="1" i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Usability</a:t>
            </a:r>
            <a:r>
              <a:rPr lang="es-ES" sz="4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4800" b="1" i="1" dirty="0" err="1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Testing</a:t>
            </a:r>
            <a:endParaRPr lang="es-ES" sz="48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09" y="3284984"/>
            <a:ext cx="1757399" cy="1757399"/>
          </a:xfrm>
          <a:prstGeom prst="rect">
            <a:avLst/>
          </a:prstGeom>
        </p:spPr>
      </p:pic>
      <p:sp>
        <p:nvSpPr>
          <p:cNvPr id="11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8256240" y="5136304"/>
            <a:ext cx="32559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Experiencia e </a:t>
            </a:r>
            <a:r>
              <a:rPr lang="es-ES" sz="4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innovación</a:t>
            </a:r>
            <a:endParaRPr lang="es-ES" sz="32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09" y="218404"/>
            <a:ext cx="1822263" cy="18751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7866651" y="2093535"/>
            <a:ext cx="38375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8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Manual</a:t>
            </a:r>
            <a:r>
              <a:rPr lang="es-ES" sz="24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57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77 -0.01944 L -0.00039 -0.018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3 0.00416 L -0.05286 0.00138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-1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0416 L -0.06875 0.00138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1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17 0.0169 L -0.0638 0.014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-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6.25E-7 0.32222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19306 L 0.00703 0.005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19306 L 0.00703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12162 -0.00417 " pathEditMode="relative" rAng="0" ptsTypes="AA">
                                      <p:cBhvr>
                                        <p:cTn id="20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20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1 -0.00139 L -4.16667E-6 -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5" y="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53 0.02917 L 0.00156 0.0291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1967935" y="0"/>
            <a:ext cx="83248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Cuadrante</a:t>
            </a:r>
            <a:r>
              <a:rPr lang="es-AR" sz="6000" b="1" i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319E9D-E828-37DB-CA77-E638D8DD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808" y="3425877"/>
            <a:ext cx="3694383" cy="322150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B4BFA1-C3FA-B93D-9DE6-A21B4523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16" y="1160943"/>
            <a:ext cx="2414714" cy="241471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21AC79-172C-008B-1A80-E1327842D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429" y="1415435"/>
            <a:ext cx="3694383" cy="20319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82BD8A-F507-B7FF-A824-C69AA4DBD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02" y="1415435"/>
            <a:ext cx="3612285" cy="20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26 -0.25718 L -0.00756 0.02222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36458 L -0.00287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42 -0.00486 L 0.0181 -0.00486 " pathEditMode="relative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32 0.26111 L -0.01289 0.01643 " pathEditMode="relative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5 -0.11459 L -0.01432 0.01088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2266951" y="-38100"/>
            <a:ext cx="10020300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FC5C08-A454-7357-054C-471C387F40B6}"/>
              </a:ext>
            </a:extLst>
          </p:cNvPr>
          <p:cNvSpPr txBox="1"/>
          <p:nvPr/>
        </p:nvSpPr>
        <p:spPr>
          <a:xfrm>
            <a:off x="6357267" y="1517124"/>
            <a:ext cx="55746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0" b="1" i="1" dirty="0">
                <a:solidFill>
                  <a:schemeClr val="bg1"/>
                </a:solidFill>
                <a:latin typeface="Corbel" panose="020B0503020204020204" pitchFamily="34" charset="0"/>
              </a:rPr>
              <a:t>Relación entre los cuadrantes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2A2073E-992B-5E3D-460E-29857CEE3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63" y="-171400"/>
            <a:ext cx="654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8 -2.22222E-06 L 5E-06 -2.22222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7 -0.01597 L -0.00912 -0.00833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E6D6F33E-B8AB-BF29-1A35-C1EB5051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955619"/>
            <a:ext cx="9791700" cy="4895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FC5C08-A454-7357-054C-471C387F40B6}"/>
              </a:ext>
            </a:extLst>
          </p:cNvPr>
          <p:cNvSpPr txBox="1"/>
          <p:nvPr/>
        </p:nvSpPr>
        <p:spPr>
          <a:xfrm>
            <a:off x="2091191" y="0"/>
            <a:ext cx="800961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200" b="1" i="1">
                <a:solidFill>
                  <a:srgbClr val="244398"/>
                </a:solidFill>
                <a:latin typeface="Corbel" panose="020B0503020204020204" pitchFamily="34" charset="0"/>
              </a:rPr>
              <a:t>Introducción a Testing agile</a:t>
            </a:r>
            <a:endParaRPr lang="es-AR" sz="7200" b="1" i="1">
              <a:solidFill>
                <a:srgbClr val="244398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9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43032 L -0.00182 -0.01366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23681 L -0.00065 0.00324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48E15D8F-CC22-562D-F280-0C17DE696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r="12989"/>
          <a:stretch>
            <a:fillRect/>
          </a:stretch>
        </p:blipFill>
        <p:spPr>
          <a:xfrm>
            <a:off x="5429250" y="10"/>
            <a:ext cx="676275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F473EED-C955-1280-A348-686E002A5B53}"/>
              </a:ext>
            </a:extLst>
          </p:cNvPr>
          <p:cNvSpPr txBox="1"/>
          <p:nvPr/>
        </p:nvSpPr>
        <p:spPr>
          <a:xfrm>
            <a:off x="-877018" y="2705725"/>
            <a:ext cx="71925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8800" b="1" i="1" dirty="0">
                <a:solidFill>
                  <a:srgbClr val="769C4A"/>
                </a:solidFill>
                <a:latin typeface="Corbel" panose="020B0503020204020204" pitchFamily="34" charset="0"/>
              </a:rPr>
              <a:t>Conclusión</a:t>
            </a:r>
            <a:endParaRPr lang="es-AR" sz="8800" b="1" i="1" dirty="0">
              <a:solidFill>
                <a:srgbClr val="769C4A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1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41 0 L 3.75E-06 0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57 0.01065 L 0.00416 0.0081" pathEditMode="relative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datos 3">
            <a:extLst>
              <a:ext uri="{FF2B5EF4-FFF2-40B4-BE49-F238E27FC236}">
                <a16:creationId xmlns:a16="http://schemas.microsoft.com/office/drawing/2014/main" id="{400A0196-E6AD-03F1-CC28-2AA1CC77BBBE}"/>
              </a:ext>
            </a:extLst>
          </p:cNvPr>
          <p:cNvSpPr/>
          <p:nvPr/>
        </p:nvSpPr>
        <p:spPr>
          <a:xfrm flipH="1">
            <a:off x="8801157" y="-9601"/>
            <a:ext cx="3400649" cy="6867601"/>
          </a:xfrm>
          <a:custGeom>
            <a:avLst/>
            <a:gdLst>
              <a:gd name="connsiteX0" fmla="*/ 1 w 10057"/>
              <a:gd name="connsiteY0" fmla="*/ 10014 h 10014"/>
              <a:gd name="connsiteX1" fmla="*/ 29 w 10057"/>
              <a:gd name="connsiteY1" fmla="*/ 0 h 10014"/>
              <a:gd name="connsiteX2" fmla="*/ 10057 w 10057"/>
              <a:gd name="connsiteY2" fmla="*/ 14 h 10014"/>
              <a:gd name="connsiteX3" fmla="*/ 8057 w 10057"/>
              <a:gd name="connsiteY3" fmla="*/ 10014 h 10014"/>
              <a:gd name="connsiteX4" fmla="*/ 1 w 10057"/>
              <a:gd name="connsiteY4" fmla="*/ 10014 h 1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7" h="10014">
                <a:moveTo>
                  <a:pt x="1" y="10014"/>
                </a:moveTo>
                <a:cubicBezTo>
                  <a:pt x="-8" y="6676"/>
                  <a:pt x="38" y="3338"/>
                  <a:pt x="29" y="0"/>
                </a:cubicBezTo>
                <a:lnTo>
                  <a:pt x="10057" y="14"/>
                </a:lnTo>
                <a:lnTo>
                  <a:pt x="8057" y="10014"/>
                </a:lnTo>
                <a:lnTo>
                  <a:pt x="1" y="1001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18260" r="-1311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2048F7-7AD0-37D5-84A3-9984F3FD8233}"/>
              </a:ext>
            </a:extLst>
          </p:cNvPr>
          <p:cNvSpPr txBox="1"/>
          <p:nvPr/>
        </p:nvSpPr>
        <p:spPr>
          <a:xfrm>
            <a:off x="657225" y="542925"/>
            <a:ext cx="7406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72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Desafíos culturales</a:t>
            </a:r>
          </a:p>
          <a:p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671AB6-8563-2407-677A-E68458FBCA66}"/>
              </a:ext>
            </a:extLst>
          </p:cNvPr>
          <p:cNvSpPr txBox="1"/>
          <p:nvPr/>
        </p:nvSpPr>
        <p:spPr>
          <a:xfrm>
            <a:off x="989814" y="29505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latin typeface="Corbel" panose="020B05030202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527550-D847-893A-FE8E-653E0C837B4D}"/>
              </a:ext>
            </a:extLst>
          </p:cNvPr>
          <p:cNvSpPr txBox="1"/>
          <p:nvPr/>
        </p:nvSpPr>
        <p:spPr>
          <a:xfrm>
            <a:off x="657225" y="2119593"/>
            <a:ext cx="67965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s-ES" sz="36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Cultura organizacional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s-ES" sz="36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Introducir cambio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s-ES" sz="3600" b="1" i="1">
                <a:solidFill>
                  <a:schemeClr val="tx1">
                    <a:lumMod val="75000"/>
                    <a:lumOff val="25000"/>
                  </a:schemeClr>
                </a:solidFill>
              </a:rPr>
              <a:t>Manejo de expectativas</a:t>
            </a:r>
          </a:p>
          <a:p>
            <a:endParaRPr lang="es-AR"/>
          </a:p>
        </p:txBody>
      </p:sp>
      <p:pic>
        <p:nvPicPr>
          <p:cNvPr id="7" name="Imagen 6" descr="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4133325A-0C3D-F785-2B1A-C92B19A59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80" y="2269548"/>
            <a:ext cx="4424218" cy="44242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4F2C08-2BCA-0608-CA6E-8F760436AC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987021"/>
            <a:ext cx="4348065" cy="26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625 -0.0007 L 0.01953 -0.0007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36875 L 0.00039 -0.00463" pathEditMode="relative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16 0.22894 L -0.00521 0.01019" pathEditMode="relative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-0.17963 L -0.02161 0.00694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-478701" y="1397675"/>
            <a:ext cx="73366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6000" b="1" i="1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Cultura </a:t>
            </a:r>
            <a:r>
              <a:rPr lang="es-AR" sz="6600" b="1" i="1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organizacional</a:t>
            </a:r>
            <a:endParaRPr lang="es-AR" sz="6000" b="1" i="1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4C0B81-C033-3A15-012A-0251C34F3DFF}"/>
              </a:ext>
            </a:extLst>
          </p:cNvPr>
          <p:cNvSpPr txBox="1"/>
          <p:nvPr/>
        </p:nvSpPr>
        <p:spPr>
          <a:xfrm>
            <a:off x="766190" y="3429000"/>
            <a:ext cx="48469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4400" b="1" i="1" u="none" strike="noStrik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rbel" panose="020B0503020204020204" pitchFamily="34" charset="0"/>
              </a:rPr>
              <a:t>Valores, n</a:t>
            </a:r>
            <a:r>
              <a:rPr lang="es-AR" sz="4400" b="1" i="1">
                <a:solidFill>
                  <a:schemeClr val="accent1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ormas y suposiciones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3F2D0E2B-342C-8FB4-29A6-26ACF055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81" y="937803"/>
            <a:ext cx="457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82 -0.00301 L -0.00196 -0.01065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33657 L -0.00013 -0.00717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30695 L -0.00664 0.00811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2BFC59-72D5-8C50-82AF-B18E67758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44" y="1296214"/>
            <a:ext cx="5011920" cy="3675408"/>
          </a:xfrm>
          <a:prstGeom prst="rect">
            <a:avLst/>
          </a:prstGeom>
        </p:spPr>
      </p:pic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3647090" y="-38100"/>
            <a:ext cx="8640160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FC5C08-A454-7357-054C-471C387F40B6}"/>
              </a:ext>
            </a:extLst>
          </p:cNvPr>
          <p:cNvSpPr txBox="1"/>
          <p:nvPr/>
        </p:nvSpPr>
        <p:spPr>
          <a:xfrm>
            <a:off x="5410920" y="885634"/>
            <a:ext cx="4767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6000" b="1" i="1">
                <a:solidFill>
                  <a:schemeClr val="bg1"/>
                </a:solidFill>
                <a:latin typeface="Corbel" panose="020B0503020204020204" pitchFamily="34" charset="0"/>
              </a:rPr>
              <a:t>Filosofía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C6B947-6CA1-DDB2-0924-98D3F14A5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649" y="3987080"/>
            <a:ext cx="2179112" cy="21791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83ED6FD-7DC7-CC6C-BE3D-D2FD8D746EC0}"/>
              </a:ext>
            </a:extLst>
          </p:cNvPr>
          <p:cNvSpPr txBox="1"/>
          <p:nvPr/>
        </p:nvSpPr>
        <p:spPr>
          <a:xfrm>
            <a:off x="4611542" y="3748360"/>
            <a:ext cx="47673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6000" b="1" i="1">
                <a:solidFill>
                  <a:schemeClr val="bg1"/>
                </a:solidFill>
                <a:latin typeface="Corbel" panose="020B0503020204020204" pitchFamily="34" charset="0"/>
              </a:rPr>
              <a:t>Ritmo sostenible</a:t>
            </a: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DE6EDF1F-BFE1-299F-5B18-452E59D3A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736" y="815062"/>
            <a:ext cx="2318856" cy="23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1 -0.01064 L 0.00182 -0.00717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79 -2.22222E-06 L 4.58333E-06 -2.22222E-06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73 -0.14375 L 0.00377 0.00394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dur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68 0.25879 L -0.00026 0.00995" pathEditMode="relative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 flipH="1">
            <a:off x="-117074" y="-38100"/>
            <a:ext cx="6922823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6792" r="-1905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7AE14E-FC6D-A35F-F94F-DF742267FF22}"/>
              </a:ext>
            </a:extLst>
          </p:cNvPr>
          <p:cNvSpPr txBox="1"/>
          <p:nvPr/>
        </p:nvSpPr>
        <p:spPr>
          <a:xfrm>
            <a:off x="6672064" y="1268760"/>
            <a:ext cx="49851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i="1" u="none" strike="noStrike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Tamaño</a:t>
            </a:r>
            <a:r>
              <a:rPr lang="en-US" sz="6600" b="1" i="1" u="none" strike="noStrike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de la </a:t>
            </a:r>
            <a:r>
              <a:rPr lang="en-US" sz="6600" b="1" i="1" u="none" strike="noStrike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organización</a:t>
            </a:r>
            <a:r>
              <a:rPr lang="en-US" sz="6600" b="1" i="1" u="none" strike="noStrike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- Dar </a:t>
            </a:r>
            <a:r>
              <a:rPr lang="en-US" sz="6600" b="1" i="1" u="none" strike="noStrike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poder</a:t>
            </a:r>
            <a:r>
              <a:rPr lang="en-US" sz="6600" b="1" i="1" u="none" strike="noStrike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al </a:t>
            </a:r>
            <a:r>
              <a:rPr lang="en-US" sz="6600" b="1" i="1" u="none" strike="noStrike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equipo</a:t>
            </a:r>
            <a:endParaRPr lang="es-AR" sz="6600" b="1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16 -0.00139 L 1.25E-06 -2.22222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8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4 -0.02291 L -0.00833 -0.021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1907177" y="-38100"/>
            <a:ext cx="10419261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FC5C08-A454-7357-054C-471C387F40B6}"/>
              </a:ext>
            </a:extLst>
          </p:cNvPr>
          <p:cNvSpPr txBox="1"/>
          <p:nvPr/>
        </p:nvSpPr>
        <p:spPr>
          <a:xfrm>
            <a:off x="5675087" y="2132856"/>
            <a:ext cx="60838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0" b="1" i="1" dirty="0">
                <a:solidFill>
                  <a:schemeClr val="bg1"/>
                </a:solidFill>
                <a:latin typeface="Corbel" panose="020B0503020204020204" pitchFamily="34" charset="0"/>
              </a:rPr>
              <a:t>Relación con el cliente</a:t>
            </a:r>
          </a:p>
          <a:p>
            <a:pPr algn="ctr"/>
            <a:endParaRPr lang="es-AR" sz="8000" b="1" i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endParaRPr lang="es-AR" sz="8000" b="1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D06A643A-76B3-E138-0927-178238C207A5}"/>
              </a:ext>
            </a:extLst>
          </p:cNvPr>
          <p:cNvSpPr/>
          <p:nvPr/>
        </p:nvSpPr>
        <p:spPr>
          <a:xfrm>
            <a:off x="1436914" y="1466471"/>
            <a:ext cx="3670663" cy="369335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1" t="3126" r="-713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78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8 -2.22222E-06 L -3.95833E-06 -2.22222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651 -0.02407 L -0.00482 -0.00509" pathEditMode="relative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datos 3">
            <a:extLst>
              <a:ext uri="{FF2B5EF4-FFF2-40B4-BE49-F238E27FC236}">
                <a16:creationId xmlns:a16="http://schemas.microsoft.com/office/drawing/2014/main" id="{4C4A12F3-143F-B245-527B-A2F6EF9A755F}"/>
              </a:ext>
            </a:extLst>
          </p:cNvPr>
          <p:cNvSpPr/>
          <p:nvPr/>
        </p:nvSpPr>
        <p:spPr>
          <a:xfrm>
            <a:off x="-19274" y="1"/>
            <a:ext cx="7621857" cy="6877202"/>
          </a:xfrm>
          <a:custGeom>
            <a:avLst/>
            <a:gdLst>
              <a:gd name="connsiteX0" fmla="*/ 0 w 10085"/>
              <a:gd name="connsiteY0" fmla="*/ 10028 h 10028"/>
              <a:gd name="connsiteX1" fmla="*/ 57 w 10085"/>
              <a:gd name="connsiteY1" fmla="*/ 0 h 10028"/>
              <a:gd name="connsiteX2" fmla="*/ 10085 w 10085"/>
              <a:gd name="connsiteY2" fmla="*/ 14 h 10028"/>
              <a:gd name="connsiteX3" fmla="*/ 8085 w 10085"/>
              <a:gd name="connsiteY3" fmla="*/ 10014 h 10028"/>
              <a:gd name="connsiteX4" fmla="*/ 0 w 10085"/>
              <a:gd name="connsiteY4" fmla="*/ 10028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5" h="10028">
                <a:moveTo>
                  <a:pt x="0" y="10028"/>
                </a:moveTo>
                <a:cubicBezTo>
                  <a:pt x="-9" y="6690"/>
                  <a:pt x="66" y="3338"/>
                  <a:pt x="57" y="0"/>
                </a:cubicBezTo>
                <a:lnTo>
                  <a:pt x="10085" y="14"/>
                </a:lnTo>
                <a:lnTo>
                  <a:pt x="8085" y="10014"/>
                </a:lnTo>
                <a:lnTo>
                  <a:pt x="0" y="10028"/>
                </a:ln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4849" t="-2469" r="-7541" b="24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963606-A6BD-9849-AAEF-04E8CF185630}"/>
              </a:ext>
            </a:extLst>
          </p:cNvPr>
          <p:cNvSpPr txBox="1"/>
          <p:nvPr/>
        </p:nvSpPr>
        <p:spPr>
          <a:xfrm>
            <a:off x="7176120" y="1166842"/>
            <a:ext cx="51443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7200" b="1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Corbel" panose="020B0503020204020204" pitchFamily="34" charset="0"/>
              </a:rPr>
              <a:t>Introducir cambio - Hablar de miedos</a:t>
            </a:r>
            <a:endParaRPr lang="es-AR" sz="7200" b="1" i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ur="200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1.11111E-06 L 2.5E-06 1.11111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687 -0.01227 L 8.33333E-7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a de flujo: datos 6">
            <a:extLst>
              <a:ext uri="{FF2B5EF4-FFF2-40B4-BE49-F238E27FC236}">
                <a16:creationId xmlns:a16="http://schemas.microsoft.com/office/drawing/2014/main" id="{ED5912AD-682C-EB95-4934-C744CAC4D818}"/>
              </a:ext>
            </a:extLst>
          </p:cNvPr>
          <p:cNvSpPr/>
          <p:nvPr/>
        </p:nvSpPr>
        <p:spPr>
          <a:xfrm>
            <a:off x="1907177" y="-38100"/>
            <a:ext cx="10419261" cy="6896100"/>
          </a:xfrm>
          <a:custGeom>
            <a:avLst/>
            <a:gdLst>
              <a:gd name="connsiteX0" fmla="*/ 0 w 8010"/>
              <a:gd name="connsiteY0" fmla="*/ 10000 h 10000"/>
              <a:gd name="connsiteX1" fmla="*/ 2000 w 8010"/>
              <a:gd name="connsiteY1" fmla="*/ 0 h 10000"/>
              <a:gd name="connsiteX2" fmla="*/ 8010 w 8010"/>
              <a:gd name="connsiteY2" fmla="*/ 14 h 10000"/>
              <a:gd name="connsiteX3" fmla="*/ 8000 w 8010"/>
              <a:gd name="connsiteY3" fmla="*/ 10000 h 10000"/>
              <a:gd name="connsiteX4" fmla="*/ 0 w 801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0" h="10000">
                <a:moveTo>
                  <a:pt x="0" y="10000"/>
                </a:moveTo>
                <a:lnTo>
                  <a:pt x="2000" y="0"/>
                </a:lnTo>
                <a:lnTo>
                  <a:pt x="8010" y="14"/>
                </a:lnTo>
                <a:cubicBezTo>
                  <a:pt x="8007" y="3343"/>
                  <a:pt x="8003" y="6671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FC5C08-A454-7357-054C-471C387F40B6}"/>
              </a:ext>
            </a:extLst>
          </p:cNvPr>
          <p:cNvSpPr txBox="1"/>
          <p:nvPr/>
        </p:nvSpPr>
        <p:spPr>
          <a:xfrm>
            <a:off x="5879976" y="1517124"/>
            <a:ext cx="56014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8000" b="1" i="1" dirty="0">
                <a:solidFill>
                  <a:schemeClr val="bg1"/>
                </a:solidFill>
                <a:latin typeface="Corbel" panose="020B0503020204020204" pitchFamily="34" charset="0"/>
              </a:rPr>
              <a:t>Lograr un equipo involucrado</a:t>
            </a:r>
            <a:endParaRPr lang="es-AR" sz="8000" b="1" i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A61FE528-0F21-C94C-BD94-FD6CF9C81C92}"/>
              </a:ext>
            </a:extLst>
          </p:cNvPr>
          <p:cNvSpPr/>
          <p:nvPr/>
        </p:nvSpPr>
        <p:spPr>
          <a:xfrm>
            <a:off x="362306" y="847808"/>
            <a:ext cx="5336551" cy="5124284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2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8 -2.22222E-06 L -3.95833E-06 -2.22222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4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ur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21 -0.02291 L -0.00638 -0.01713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1.0.1022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157</Words>
  <Application>Microsoft Office PowerPoint</Application>
  <PresentationFormat>Panorámica</PresentationFormat>
  <Paragraphs>48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Office Theme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Matías Ferré</dc:creator>
  <cp:lastModifiedBy>Matías Ferré</cp:lastModifiedBy>
  <cp:revision>8</cp:revision>
  <cp:lastPrinted>2022-11-04T00:32:12Z</cp:lastPrinted>
  <dcterms:created xsi:type="dcterms:W3CDTF">2022-11-04T00:32:12Z</dcterms:created>
  <dcterms:modified xsi:type="dcterms:W3CDTF">2022-11-04T01:24:08Z</dcterms:modified>
</cp:coreProperties>
</file>